
<file path=[Content_Types].xml><?xml version="1.0" encoding="utf-8"?>
<Types xmlns="http://schemas.openxmlformats.org/package/2006/content-types">
  <Default Extension="avif" ContentType="image/avi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48" r:id="rId3"/>
    <p:sldId id="361" r:id="rId4"/>
    <p:sldId id="362" r:id="rId5"/>
    <p:sldId id="360" r:id="rId6"/>
    <p:sldId id="329" r:id="rId7"/>
    <p:sldId id="298" r:id="rId8"/>
    <p:sldId id="363" r:id="rId9"/>
    <p:sldId id="330" r:id="rId10"/>
    <p:sldId id="352" r:id="rId11"/>
    <p:sldId id="364" r:id="rId12"/>
    <p:sldId id="351" r:id="rId13"/>
    <p:sldId id="331" r:id="rId14"/>
    <p:sldId id="332" r:id="rId15"/>
    <p:sldId id="301" r:id="rId16"/>
    <p:sldId id="303" r:id="rId17"/>
    <p:sldId id="305" r:id="rId18"/>
    <p:sldId id="359" r:id="rId19"/>
    <p:sldId id="309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7T15:41:13.20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93 325,'4'-4,"5"-5,9-1,6 1,2 2,1 2,-1 3,0 0,-1 2,0 0,-2 0,0 1,4-1,2 1,-1-1,2 0,-3-4,-2-5,-2-1,-1 1,1 2,-1 3,4 1,2 1,-1 2,4 0,4 1,0-1,-2 0,-2 1,4-1,2 0,-7 4,0 1,-2 0,-1-1,-1-1,-1-1,-2-1,0-1,0 8,0 2,0 0,3 1,3 0,-1-3,-1 2,2-1,2 2,1 3,1 3,-6 2,-7 2,-8 2,-9-3,-13-6,-13-4,-10-9,-7-7,-2-4,4 0,3-1,9-4,3 1,3-1,1-1,3-3,1-2,-6-5,-6-5,1-3,1 2,5 1,2 7,0-1,-1 1,-1 3,3 2,0 4,-1 1,-1 2,-5 4,-3 3,0 2,0 2,1 1,1 0,1 1,0 0,0-1,1 0,-7 1,-4-1,-3 0,1 0,3 0,-2 0,-2 0,-6-4,-1-1,0 0,4 1,0 1,3 1,4 1,4 1,3 0,2 0,1 0,8 0,11 1,14-1,9 0,13 0,5 0,4 0,-1 0,1 4,-3 1,0 4,1 4,-1 0,-5-2,-2-3,-4-3,-2-2,-1 2,-2 4,1 1,3 2,2 0,-1-3,0-3,7-2,1-2,-1-1,-2 3,-3 0,-3 5,-1 3,-2 1,4 2,1-2,0-3,-2-4,4-2,4 2,7 4,-2 4,-4-1,0-2,-7 1,-3-1,-3 0,0 0,3 5,2 0,-1-3,1-3,-2 0,-5-2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7T15:41:17.086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272 1,'4'0,"5"0,5 0,8 0,8 0,7 4,1 1,6 0,-1-1,0-1,-2-1,-6-2,-4 1,-3-1,-3 0,-2-1,0 1,-1 0,0 0,4 0,-2 4,-1 1,-1 0,0-1,0-1,4 6,2 3,-1-2,0-1,-1 0,-1 0,-1-3,0-1,3-2,1-2,0 3,-1 1,-2 0,0-1,-5 2,-2 1,0-2,1-1,-3 3,-8 0,-9-1,-9-2,-6-2,-4 0,-3-1,-2-1,0-1,-3 1,-6 0,0 0,-3-4,2-2,-2 1,2 1,2-3,4 1,3 0,1 1,-2 3,-2 0,2 1,-3 1,-1 0,1 1,-1-5,-1-1,-2 0,-3 1,1-2,3-1,-2 1,-2 2,-6-3,-1 0,0 1,0 2,3 2,4 0,5 1,4-3,3-1,2 0,-4 1,0 2,0 0,0 1,10 1,14 0,13 0,12 0,10 0,16 5,-1 4,7 5,11 1,2-3,-3-4,0 2,-8-2,3-2,-4-2,-5 7,-2 0,-6-1,-2 2,-3-1,-1-3,-3-2,-2-3,1-1,-1-1,2 2,-1 2,-1 0,-3-2,-2 0,-1-2,-1 0,3-1,-3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7T15:41:20.60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0,'4'0,"5"8,9 3,5-1,3 2,5-1,1-2,-2-4,7-1,1 2,9 7,9 2,6 3,5 1,15 3,16 4,11 6,8-3,-2-5,0-8,-11-2,-13-4,-9-3,-11 1,-13 3,-14 0,-9-3,-7-2,-5 2,-1-1,-2-1,-3 2,-13 0,-11-2,-12-2,-11-1,-8-1,-9-2,-9 0,-2 0,4 0,8 0,0-1,3 1,6 0,5 0,4 0,-5-4,-5-1,0-4,3 0,3 1,0 2,1 3,-3 0,-2 2,0 1,-1 0,1 1,0-5,1 0,3-1,3 1,3 1,5-2,3-1,-4 0,-5-2,-7-4,-1 0,1-1,-1 0,5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7T15:41:30.63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7T15:41:32.31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7T15:41:32.54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7T15:42:43.326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7T15:42:43.559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6T13:56:26.0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3 233,'6'-1,"1"0,0 0,-1 0,12-4,17-4,49 0,94-15,-48 4,89-18,-24 2,23-5,-160 26,-28 6,0 2,0 1,58-4,590 11,-272 1,4571-2,-4940 0,0 3,0 0,0 3,-1 1,0 2,44 16,154 64,359 122,-481-178,275 91,-330-103,-32-13,0 2,-1 0,32 19,6 16,-44-31,1 0,0-1,23 11,-7-6,-1 1,-1 2,55 45,130 90,-200-142,2-2,33 17,-39-22,0-1,-1 2,0 0,-1 0,1 1,-2 1,1 0,15 18,4 8,0-2,3-2,57 44,16 15,-84-68,9 6,-1 1,48 62,-66-74,0-1,-1 1,0 1,-1 0,16 40,-10-10,31 100,-11-2,-29-116,-3 0,3 42,4 19,-2-30,19 85,-15-73,6 76,-15-93,-3-1,-5 64,0-102,-1 1,0-1,-10 24,-4 20,7-26,-1-1,-1-1,-35 63,20-43,18-30,8-20,0 1,0 0,0 0,0-1,-1 1,0-1,0 0,0 1,0-1,-1-1,1 1,-1 0,0-1,-8 6,-16 3,0-1,0-1,-38 8,-3 1,-27 8,-118 16,-104-1,176-25,-119 25,-138 12,160-51,131-4,-132 15,-690 65,-250-77,587-4,-3568 2,4109-2,0-2,0-2,1-3,0-1,1-3,-56-22,40 8,1-2,2-4,-116-78,164 99,1-1,1 0,1-1,0-1,0 0,2 0,-10-18,-15-20,4 10,-57-87,76 108,0 0,1-1,2 0,-10-32,-68-205,52 167,-36-150,-35-395,89 395,9 109,-2-551,13 412,-3 157,0 95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222653-0F95-F3C2-009D-2700F996F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E75181-6D10-D407-3FD6-4B8ED2CA6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E3476E-26A4-E20A-3BB7-2FBAA98F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1511-E156-44FE-8F4E-AB2E7D8DC240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DE085A-69F4-70AF-5E44-EBAA1C5C5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331D77-5319-D96A-B376-6AE09C6A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9EAE-05EB-41BA-BC87-4DEC8F8D6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296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C860A-53B9-4258-8B01-A43A652E4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0FA78FC-71F6-02F0-7FA3-2D30E18EE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67EE10-C428-85C4-1CBE-1CA7E128C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1511-E156-44FE-8F4E-AB2E7D8DC240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398866-BC82-1C3A-2A91-6F1A75972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F1A336-34FD-774B-F7C8-62FE5A0FE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9EAE-05EB-41BA-BC87-4DEC8F8D6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72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AF6888-46BD-0251-66C5-BBC18BF7A2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ADDE66C-5364-B883-2EBF-31848F962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BAF1C1-B056-DEB4-C8BF-5CC53C0F6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1511-E156-44FE-8F4E-AB2E7D8DC240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2AE4CB-CFBA-06CB-0942-99EBC383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64156E-C2FD-7669-BB2E-B920F589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9EAE-05EB-41BA-BC87-4DEC8F8D6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57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06BD8-2645-A6FD-5178-D26D860D3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296E78-7C2A-07EB-76C9-08702A9DF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DB59DA-7D77-D2C1-C31E-904B632D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1511-E156-44FE-8F4E-AB2E7D8DC240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F0D36C-1F1B-FA77-CC9C-74AC21CB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7621A0-C107-56EE-F519-A835EEDB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9EAE-05EB-41BA-BC87-4DEC8F8D6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89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394DB5-D1F5-3939-12A9-C0AEE4B0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285B62-559A-95E6-2480-81D4D23CC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874E31-99C1-FEEF-6655-0E4B4279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1511-E156-44FE-8F4E-AB2E7D8DC240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1CF6B4-E254-082E-4C80-F6EE669EE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BF37BC-AFB5-2384-706A-C9EE1998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9EAE-05EB-41BA-BC87-4DEC8F8D6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633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521FA-367C-D0DD-8C4F-BAF8DD6DE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C3D7E6-AAB0-B441-C268-51DADD897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ECF42C-F432-05B4-B2D9-73AB07AFF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12138B-B7D7-5861-8E5F-36DBA0477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1511-E156-44FE-8F4E-AB2E7D8DC240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04BFBE-C7E5-5111-EB19-22C9975DE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4925A0-588F-2D43-FECE-44E770FF3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9EAE-05EB-41BA-BC87-4DEC8F8D6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99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3246D0-99BA-38D8-35B2-9DA882DF4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2080D6-2B75-AC01-10E1-8874D3AA6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9B8D2D-2D19-41EE-340E-674B98511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5AF7C1A-42A7-9474-72D3-69F125D4D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99A2DE-ABB5-4F69-7821-519E27AA3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F98AB63-68CE-8C49-9384-306BF407A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1511-E156-44FE-8F4E-AB2E7D8DC240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223CAC5-BACE-3F20-45FD-2680A01DC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33C2DBE-1CA2-D0BB-66C0-B955B210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9EAE-05EB-41BA-BC87-4DEC8F8D6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8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AB75A5-DA78-1FC5-CB86-4059BBF3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35D13E-63FB-EE72-C548-A10E0ADC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1511-E156-44FE-8F4E-AB2E7D8DC240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9370A2-85EC-53C8-A8E5-A482661AB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D0F7B9-E352-FF09-4725-976F0CD2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9EAE-05EB-41BA-BC87-4DEC8F8D6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559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318847-EB43-AA3E-5ADE-DDC27964F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1511-E156-44FE-8F4E-AB2E7D8DC240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16DABFE-B5A4-7967-BA9F-70F15EFFE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E21494-9673-1418-EFA4-38A6C1FD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9EAE-05EB-41BA-BC87-4DEC8F8D6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B6FBF0-58D2-654C-0652-454CC051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E97D41-DC54-1D82-C688-10001525F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645673-81CF-E0C1-96B1-D2E6617F5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E74A9A-86AC-F7D2-A104-23FEF241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1511-E156-44FE-8F4E-AB2E7D8DC240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AF7113-211B-DD60-B06E-2020886F8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D31742-48C3-1B28-B4D2-52BD3269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9EAE-05EB-41BA-BC87-4DEC8F8D6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29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774FA-553D-1CA4-863A-71C73CF0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20ADE0C-E2C7-7929-F5D3-43F90DC25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EB5D6C-7E8B-0946-230D-D4F2BA76C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2C864C-7FA4-DEB2-3FC1-60676105B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1511-E156-44FE-8F4E-AB2E7D8DC240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245364-B853-DD77-FF3C-346D3929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C6233C-8D26-DFA8-C894-494FD3D5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9EAE-05EB-41BA-BC87-4DEC8F8D6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12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5F9DC01-AF0A-C758-63FD-F9DE91B1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79B572-6042-13C8-6966-65FD6B619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2C4DBF-14BD-04F2-6B21-AD2E9927A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B1511-E156-44FE-8F4E-AB2E7D8DC240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079752-F984-57DF-B239-4DE96BFBA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232127-B964-18B9-46A8-5EF146274F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D9EAE-05EB-41BA-BC87-4DEC8F8D66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00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file:///C:\Mes%20Documents\Patrice\GEDEONS\EODI%20Site%20InternetG&#233;d&#233;on\site%20internet%20g&#233;d&#233;ons%20&#233;glises\logo%20ged.JPG" TargetMode="External"/><Relationship Id="rId7" Type="http://schemas.openxmlformats.org/officeDocument/2006/relationships/image" Target="../media/image44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5C29EFEA-7765-4FBD-BA2A-88BDE8F96CB4-L0-001" TargetMode="External"/><Relationship Id="rId7" Type="http://schemas.openxmlformats.org/officeDocument/2006/relationships/image" Target="../media/image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cid:F8916AC8-C893-4582-9EBF-C43BFFDCB2FF-L0-001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av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5.xml"/><Relationship Id="rId18" Type="http://schemas.openxmlformats.org/officeDocument/2006/relationships/image" Target="NULL"/><Relationship Id="rId3" Type="http://schemas.openxmlformats.org/officeDocument/2006/relationships/image" Target="../media/image18.png"/><Relationship Id="rId7" Type="http://schemas.openxmlformats.org/officeDocument/2006/relationships/customXml" Target="../ink/ink2.xml"/><Relationship Id="rId12" Type="http://schemas.openxmlformats.org/officeDocument/2006/relationships/image" Target="NULL"/><Relationship Id="rId17" Type="http://schemas.openxmlformats.org/officeDocument/2006/relationships/customXml" Target="../ink/ink7.xml"/><Relationship Id="rId2" Type="http://schemas.openxmlformats.org/officeDocument/2006/relationships/image" Target="../media/image17.jpeg"/><Relationship Id="rId16" Type="http://schemas.openxmlformats.org/officeDocument/2006/relationships/image" Target="NUL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NULL"/><Relationship Id="rId19" Type="http://schemas.openxmlformats.org/officeDocument/2006/relationships/customXml" Target="../ink/ink8.xml"/><Relationship Id="rId4" Type="http://schemas.openxmlformats.org/officeDocument/2006/relationships/image" Target="../media/image19.jpg"/><Relationship Id="rId9" Type="http://schemas.openxmlformats.org/officeDocument/2006/relationships/customXml" Target="../ink/ink3.xml"/><Relationship Id="rId1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047BB-A85A-B208-7B11-8A1600D47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b="1" dirty="0"/>
              <a:t>Place  de la Comédie à Montpellier: du désespoir à la délivrance  pour Myriam!</a:t>
            </a:r>
          </a:p>
        </p:txBody>
      </p:sp>
      <p:pic>
        <p:nvPicPr>
          <p:cNvPr id="1026" name="Picture 2" descr="Place de la Comédie : Centre-ville de Montpellier - Visites ...">
            <a:extLst>
              <a:ext uri="{FF2B5EF4-FFF2-40B4-BE49-F238E27FC236}">
                <a16:creationId xmlns:a16="http://schemas.microsoft.com/office/drawing/2014/main" id="{4F4F1942-4623-E47A-A33F-21AED4BE47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31" y="2271293"/>
            <a:ext cx="5506565" cy="309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Dropbox\Dropbox\GEDEONS INTERNATIONAL PLL PERSO\RESPONSABLE NATIONAL\speech visites groupes\VISITES 2019 2020\theme espérance speech paris\clips esperance\téléchargement (1).jpg">
            <a:extLst>
              <a:ext uri="{FF2B5EF4-FFF2-40B4-BE49-F238E27FC236}">
                <a16:creationId xmlns:a16="http://schemas.microsoft.com/office/drawing/2014/main" id="{566E9D80-4ACE-A216-14E4-82AEBA609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79" y="2204125"/>
            <a:ext cx="4798723" cy="319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48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D09423-D050-D31C-11A6-F76DBF1A3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1161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 Un soir de Noel, dans une chambre d’hôtel: </a:t>
            </a:r>
            <a:r>
              <a:rPr lang="fr-FR" b="1" dirty="0">
                <a:highlight>
                  <a:srgbClr val="FFFF00"/>
                </a:highlight>
              </a:rPr>
              <a:t>des  vies changées, un suicide évité 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74E10BE-8072-0B90-47E0-CB67216B3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26" y="1825625"/>
            <a:ext cx="5599702" cy="419240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8B731B-5640-8151-1511-AB6B92100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25" y="1231343"/>
            <a:ext cx="3749334" cy="571900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68363711-C429-0192-8FCE-8E54B13933C4}"/>
                  </a:ext>
                </a:extLst>
              </p14:cNvPr>
              <p14:cNvContentPartPr/>
              <p14:nvPr/>
            </p14:nvContentPartPr>
            <p14:xfrm>
              <a:off x="7862825" y="2700884"/>
              <a:ext cx="3876120" cy="13899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68363711-C429-0192-8FCE-8E54B13933C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08825" y="2592884"/>
                <a:ext cx="3983760" cy="160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699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F2C7D3-2051-8A0D-E634-F973E7C8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 </a:t>
            </a:r>
            <a:r>
              <a:rPr lang="fr-FR" b="1" dirty="0"/>
              <a:t>Dieu m’a rejointe là où j’étais, dans une chambre d’hôtel à Paris! Marie-Hélène et son trilingue, version Louis </a:t>
            </a:r>
            <a:r>
              <a:rPr lang="fr-FR" b="1" dirty="0" err="1"/>
              <a:t>Segond</a:t>
            </a:r>
            <a:r>
              <a:rPr lang="fr-FR" b="1" dirty="0"/>
              <a:t> !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191E673-EC8D-D177-C88B-3D604CD49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20" y="2003514"/>
            <a:ext cx="4430597" cy="4550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817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5D72177-826F-4233-B8C0-3C12120D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22" y="467825"/>
            <a:ext cx="11360921" cy="650875"/>
          </a:xfrm>
        </p:spPr>
        <p:txBody>
          <a:bodyPr>
            <a:normAutofit fontScale="90000"/>
          </a:bodyPr>
          <a:lstStyle/>
          <a:p>
            <a:r>
              <a:rPr lang="fr-FR" dirty="0"/>
              <a:t>   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Etre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 là au moment où il faut être là ! </a:t>
            </a:r>
            <a:br>
              <a:rPr lang="fr-FR" b="1" dirty="0">
                <a:highlight>
                  <a:srgbClr val="FFFF00"/>
                </a:highlight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Militaires en  Ukraine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C8B50D-2D4C-0FF6-6BC2-7DFEF9984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6024" y="1391139"/>
            <a:ext cx="5631552" cy="335744"/>
          </a:xfrm>
        </p:spPr>
        <p:txBody>
          <a:bodyPr>
            <a:noAutofit/>
          </a:bodyPr>
          <a:lstStyle/>
          <a:p>
            <a:r>
              <a:rPr lang="fr-FR" dirty="0"/>
              <a:t>Mars 2022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76C392-B2EE-4568-95D4-FCC347BD8C3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23" y="2723906"/>
            <a:ext cx="1697440" cy="3684588"/>
          </a:xfr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81A5E3-1399-162B-0AC6-395552F62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886120"/>
            <a:ext cx="5808785" cy="1618954"/>
          </a:xfrm>
        </p:spPr>
        <p:txBody>
          <a:bodyPr>
            <a:normAutofit fontScale="47500" lnSpcReduction="20000"/>
          </a:bodyPr>
          <a:lstStyle/>
          <a:p>
            <a:r>
              <a:rPr lang="fr-FR" sz="2400" spc="7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pape François tient le Nouveau Testament d'un soldat de 23 ans décédé en Ukraine, lors de son audience générale hebdomadaire sur la place Saint-Pierre au Vatican </a:t>
            </a:r>
            <a:r>
              <a:rPr lang="fr-FR" sz="4200" b="1" spc="7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3 avril 2024</a:t>
            </a:r>
            <a:b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2400" cap="all" spc="12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AFP - ALBERTO PIZZOLI</a:t>
            </a:r>
            <a:b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2400" spc="10" dirty="0">
                <a:solidFill>
                  <a:srgbClr val="101010"/>
                </a:solidFill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pape François a rendu hommage mercredi à un jeune soldat ukrainien tué au front en montrant ses effets personnels religieux avant de faire observer un moment de silence pour les victimes de la guerre.</a:t>
            </a:r>
            <a:b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D1DB740-A2DB-8D74-EC6E-A121227DC42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2C3165D-DB82-4569-8CE7-43918F5D6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22" y="1958050"/>
            <a:ext cx="3336804" cy="445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space réservé du contenu 3" descr="Le pape François tient le Nouveau Testament d'un soldat de 23 ans décédé en Ukraine, lors de son audience générale hebdomadaire sur la place Saint-Pierre au Vatican le 3 avril 2024">
            <a:extLst>
              <a:ext uri="{FF2B5EF4-FFF2-40B4-BE49-F238E27FC236}">
                <a16:creationId xmlns:a16="http://schemas.microsoft.com/office/drawing/2014/main" id="{8210DCFD-2479-05D2-2E0E-FE9CDA996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973" y="2644040"/>
            <a:ext cx="5458213" cy="4093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940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51F44-83F7-E0F4-F3B0-C1F4F3BA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Etre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 là  au moment où il faut être là! </a:t>
            </a:r>
            <a:r>
              <a:rPr lang="fr-FR" b="1" dirty="0">
                <a:solidFill>
                  <a:srgbClr val="FF0000"/>
                </a:solidFill>
              </a:rPr>
              <a:t>Dans les heures les plus sombres de désespoir (1)…..</a:t>
            </a:r>
            <a:endParaRPr lang="fr-FR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3B7B54-417C-6A86-F729-EB228390B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07768"/>
          </a:xfrm>
        </p:spPr>
        <p:txBody>
          <a:bodyPr>
            <a:normAutofit fontScale="85000" lnSpcReduction="10000"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Le 11/09/2001 à New York  aux USA :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6F94606-9E3B-4FCF-1579-15FAB198E2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9E3892B-AC2A-F6A0-5E9C-6138A8762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07768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15/09/2001: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0904049-A0BC-3F84-CE04-5C15D5EA4E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96088"/>
            <a:ext cx="5183188" cy="4193575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b="1" dirty="0">
                <a:solidFill>
                  <a:srgbClr val="00B0F0"/>
                </a:solidFill>
              </a:rPr>
              <a:t>BLITZ DES GEDEONS SUR NEW YORK  PREPARE DE LONGUE DATE : 196 000  NT acceptés en ces moments de désespoir!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85CCB9-699A-B677-E001-B3FC7D74F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39" y="3949255"/>
            <a:ext cx="3809512" cy="23119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6121595-C7C0-BC20-8F21-1A442087F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07" y="3446639"/>
            <a:ext cx="5542501" cy="26981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4D5FE92-9455-35F4-623B-654479F99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015" y="4020840"/>
            <a:ext cx="3421863" cy="231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0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D6FD2-38E0-409F-87EA-0C69C67ED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74A543A-8460-DA48-4D86-F2A76349D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51262" y="2215299"/>
            <a:ext cx="4056184" cy="1213701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 </a:t>
            </a:r>
            <a:r>
              <a:rPr lang="fr-FR" sz="2800" dirty="0">
                <a:solidFill>
                  <a:srgbClr val="0070C0"/>
                </a:solidFill>
              </a:rPr>
              <a:t>Fin Octobre, une semaine avant : Blitz des Gédéons dans la région de Valence: 16 000 NT acceptés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CCF1975-7AF5-385D-69B3-8B5B3E10C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5124"/>
            <a:ext cx="9140458" cy="19538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dirty="0">
                <a:solidFill>
                  <a:srgbClr val="FF0000"/>
                </a:solidFill>
              </a:rPr>
              <a:t>. </a:t>
            </a:r>
            <a:r>
              <a:rPr lang="fr-FR" sz="3200" dirty="0" err="1">
                <a:solidFill>
                  <a:srgbClr val="FF0000"/>
                </a:solidFill>
                <a:highlight>
                  <a:srgbClr val="FFFF00"/>
                </a:highlight>
              </a:rPr>
              <a:t>Etre</a:t>
            </a:r>
            <a:r>
              <a:rPr lang="fr-FR" sz="3200" dirty="0">
                <a:solidFill>
                  <a:srgbClr val="FF0000"/>
                </a:solidFill>
                <a:highlight>
                  <a:srgbClr val="FFFF00"/>
                </a:highlight>
              </a:rPr>
              <a:t> là au moment où il faut être là! </a:t>
            </a:r>
          </a:p>
          <a:p>
            <a:pPr marL="0" indent="0">
              <a:buNone/>
            </a:pPr>
            <a:r>
              <a:rPr lang="fr-FR" sz="3200" dirty="0">
                <a:solidFill>
                  <a:srgbClr val="FF0000"/>
                </a:solidFill>
              </a:rPr>
              <a:t>Dans les heures les plus sombres de désespoir  (2)… : 29 octobre-début novembre 2024: Valence et sa région en Espagne</a:t>
            </a:r>
            <a:endParaRPr lang="fr-FR" sz="3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5919B063-A45C-35F8-7B13-C502D0BD2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18994"/>
            <a:ext cx="5098435" cy="3944810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inondations catastrophiques: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EE6D5235-B247-5E97-109C-ECE87D2841F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74" y="3697674"/>
            <a:ext cx="3958652" cy="268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wo persons edge around a pile of cars to cross the street in Catarroja, Valencia, Spain which has been devastated after the floods. On Thursday, Otcober 31st, 2024.">
            <a:extLst>
              <a:ext uri="{FF2B5EF4-FFF2-40B4-BE49-F238E27FC236}">
                <a16:creationId xmlns:a16="http://schemas.microsoft.com/office/drawing/2014/main" id="{E70DF25F-3123-FF59-4349-8FDFA519C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59" y="3105683"/>
            <a:ext cx="3250423" cy="325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FC9CC19B-E120-CC91-3982-B2F4279D5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D9E042FC-6628-04FB-1C40-9B4B58615A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55076" y="3429000"/>
            <a:ext cx="2345724" cy="234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A2ACEC1A-FC2F-BF69-5E44-DB2B497A3C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AA2800F-7FEE-5B7A-EADF-BCDFF2888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87" y="2816608"/>
            <a:ext cx="3710354" cy="371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0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8B020-08DA-4DB6-A035-E33DAB78D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65125"/>
            <a:ext cx="11772900" cy="987425"/>
          </a:xfrm>
        </p:spPr>
        <p:txBody>
          <a:bodyPr>
            <a:normAutofit fontScale="90000"/>
          </a:bodyPr>
          <a:lstStyle/>
          <a:p>
            <a:r>
              <a:rPr lang="fr-FR" dirty="0"/>
              <a:t> 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Vous pouvez nous aider  avant tout 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par la prière</a:t>
            </a:r>
            <a:r>
              <a:rPr lang="fr-FR" b="1" dirty="0"/>
              <a:t>: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8FF75E5B-8423-4B5D-836F-0746F0CE91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6" y="1715530"/>
            <a:ext cx="1590675" cy="1524000"/>
          </a:xfr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2C18780-9C16-436A-9403-1D811B6D4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2327" y="1825625"/>
            <a:ext cx="7901473" cy="4369902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fr-FR" dirty="0"/>
              <a:t>Pour le ministère des Gédéons  en France et particulièrement pour le groupe de Lens et ses distributions. Prochaines: IUT Lens le Lundi 19 Mai</a:t>
            </a:r>
            <a:r>
              <a:rPr lang="fr-FR" b="1" dirty="0"/>
              <a:t>.</a:t>
            </a:r>
          </a:p>
          <a:p>
            <a:pPr>
              <a:buFontTx/>
              <a:buChar char="-"/>
            </a:pPr>
            <a:r>
              <a:rPr lang="fr-FR" dirty="0"/>
              <a:t>Pour des ouvertures dans tous nos secteurs et des distributions scolaires facilitées  sur la voie publique. Pour des accès dans l’enseignement privé.</a:t>
            </a:r>
          </a:p>
          <a:p>
            <a:r>
              <a:rPr lang="fr-FR" dirty="0"/>
              <a:t> Pour la reprise des hôtels.</a:t>
            </a:r>
            <a:r>
              <a:rPr lang="fr-FR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Des  ouvertures.</a:t>
            </a:r>
          </a:p>
          <a:p>
            <a:r>
              <a:rPr lang="fr-FR" b="1" dirty="0"/>
              <a:t>Pour des aumôniers protestants  dans toutes les prisons de notre zone: Vendin le Vieil; Douai 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309F81-2AEB-4749-BF5A-13D29B118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9" y="3602510"/>
            <a:ext cx="2598356" cy="185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48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FC317-7B22-4047-BB26-136607FE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Partenaire de prière, en devenant «  ami des Gédéons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C161AA8-8F2B-400D-A8FE-BA1EBD12F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687" y="2232633"/>
            <a:ext cx="1580309" cy="338876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F5AC4D-32B4-4B5D-A53C-FF081BACA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359" y="2232633"/>
            <a:ext cx="7131141" cy="338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37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67E7B-F94C-483C-8036-CCC8C1B74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88325"/>
            <a:ext cx="7886700" cy="32127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aider aussi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ADC0C-F04E-4DE2-BF12-D47E13666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1103" y="708455"/>
            <a:ext cx="7886700" cy="4718214"/>
          </a:xfrm>
        </p:spPr>
        <p:txBody>
          <a:bodyPr>
            <a:noAutofit/>
          </a:bodyPr>
          <a:lstStyle/>
          <a:p>
            <a:pPr marL="171450" algn="just">
              <a:lnSpc>
                <a:spcPct val="115000"/>
              </a:lnSpc>
              <a:spcAft>
                <a:spcPts val="75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)Par un travail de </a:t>
            </a:r>
            <a:r>
              <a:rPr lang="fr-FR" sz="2000" b="1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réclamation-félicitations dans les hôtels, cliniques ; d’information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pas une secte-. Pensez à cela lors des prochaines vacances !!!</a:t>
            </a:r>
          </a:p>
          <a:p>
            <a:pPr marL="171450" algn="just">
              <a:lnSpc>
                <a:spcPct val="115000"/>
              </a:lnSpc>
              <a:spcAft>
                <a:spcPts val="750"/>
              </a:spcAft>
            </a:pPr>
            <a:r>
              <a:rPr lang="fr-FR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2)Par </a:t>
            </a:r>
            <a:r>
              <a:rPr lang="fr-FR" sz="2000" b="1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témoignages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nous  transmettre, qui nous encouragent et encouragent ensuite les chrétiens des églises que nous visitons..  </a:t>
            </a:r>
          </a:p>
          <a:p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fr-FR" sz="2000" b="1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 une aide financière </a:t>
            </a:r>
            <a:r>
              <a:rPr lang="fr-FR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 nous aider à financer les NT que nous distribuons. 1,5 euro = 1 Petit  NT Bleu.</a:t>
            </a:r>
          </a:p>
          <a:p>
            <a:pPr marL="0" indent="0">
              <a:buNone/>
            </a:pPr>
            <a:endParaRPr lang="fr-FR" sz="2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b="1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4)Un besoin urgent  enfin  de membres ,  car notre groupe vieillit  et  reste  trop peu nombreux </a:t>
            </a:r>
            <a:r>
              <a:rPr lang="fr-FR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« la moisson est grande… »</a:t>
            </a:r>
          </a:p>
          <a:p>
            <a:pPr marL="0" indent="0">
              <a:buNone/>
            </a:pPr>
            <a:endParaRPr lang="fr-FR" sz="2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EDEEBB2-E478-49CC-8A84-7D9DEC084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016" y="4804526"/>
            <a:ext cx="2476668" cy="172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Mes Documents\Patrice\site internet gédéons églises\image jpg\photo\mains tendues.JPG">
            <a:extLst>
              <a:ext uri="{FF2B5EF4-FFF2-40B4-BE49-F238E27FC236}">
                <a16:creationId xmlns:a16="http://schemas.microsoft.com/office/drawing/2014/main" id="{D5ECD2E3-87B6-4F57-B91D-0060EC5E1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136" y="5101255"/>
            <a:ext cx="2203524" cy="1431349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>
            <a:outerShdw dist="127000" dir="13987806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972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A9715E-B1C9-4698-A52B-6D6CEF9A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862" y="239524"/>
            <a:ext cx="8649084" cy="1747718"/>
          </a:xfrm>
        </p:spPr>
        <p:txBody>
          <a:bodyPr>
            <a:normAutofit fontScale="90000"/>
          </a:bodyPr>
          <a:lstStyle/>
          <a:p>
            <a:r>
              <a:rPr lang="fr-FR" sz="2200" b="1" dirty="0">
                <a:latin typeface="Arial Black" panose="020B0A04020102020204" pitchFamily="34" charset="0"/>
              </a:rPr>
              <a:t>Prions pour le renforcement du groupe Gédéons de  Lens  : </a:t>
            </a:r>
            <a:br>
              <a:rPr lang="fr-FR" sz="2100" b="1" dirty="0">
                <a:latin typeface="Arial Black" panose="020B0A04020102020204" pitchFamily="34" charset="0"/>
              </a:rPr>
            </a:br>
            <a:r>
              <a:rPr lang="fr-FR" sz="2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 qui enverrai-je et qui combattra pour moi ? </a:t>
            </a:r>
            <a:r>
              <a:rPr lang="fr-FR" sz="2100" b="1" dirty="0">
                <a:latin typeface="Arial Black" panose="020B0A04020102020204" pitchFamily="34" charset="0"/>
              </a:rPr>
              <a:t>» </a:t>
            </a:r>
            <a:r>
              <a:rPr lang="fr-FR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fr-FR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Esaie</a:t>
            </a:r>
            <a:r>
              <a:rPr lang="fr-FR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ch</a:t>
            </a:r>
            <a:r>
              <a:rPr lang="fr-FR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 6, v 8)</a:t>
            </a:r>
            <a:r>
              <a:rPr lang="fr-FR" sz="2100" b="1" dirty="0">
                <a:solidFill>
                  <a:srgbClr val="FF0000"/>
                </a:solidFill>
              </a:rPr>
              <a:t> </a:t>
            </a:r>
            <a:br>
              <a:rPr lang="fr-FR" sz="2100" b="1" dirty="0"/>
            </a:br>
            <a:br>
              <a:rPr lang="fr-FR" sz="2100" b="1" dirty="0"/>
            </a:br>
            <a:r>
              <a:rPr lang="fr-FR" sz="2200" b="1" dirty="0"/>
              <a:t>«</a:t>
            </a:r>
            <a:r>
              <a:rPr lang="fr-FR" sz="2200" b="1" dirty="0">
                <a:latin typeface="+mn-lt"/>
              </a:rPr>
              <a:t> </a:t>
            </a:r>
            <a:r>
              <a:rPr lang="fr-FR" sz="2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fr-FR" sz="2200" b="1" dirty="0">
                <a:highlight>
                  <a:srgbClr val="FFFF00"/>
                </a:highlight>
                <a:latin typeface="+mn-lt"/>
              </a:rPr>
              <a:t>La moisson est grande</a:t>
            </a:r>
            <a:r>
              <a:rPr lang="fr-FR" sz="2200" b="1" dirty="0">
                <a:latin typeface="+mn-lt"/>
              </a:rPr>
              <a:t>, mais </a:t>
            </a:r>
            <a:r>
              <a:rPr lang="fr-FR" sz="2200" b="1" dirty="0">
                <a:solidFill>
                  <a:srgbClr val="FF0000"/>
                </a:solidFill>
                <a:latin typeface="+mn-lt"/>
              </a:rPr>
              <a:t>il y a peu d’ouvriers. </a:t>
            </a:r>
            <a:r>
              <a:rPr lang="fr-FR" sz="2200" b="1" dirty="0">
                <a:solidFill>
                  <a:srgbClr val="00B0F0"/>
                </a:solidFill>
                <a:latin typeface="+mn-lt"/>
              </a:rPr>
              <a:t>Priez</a:t>
            </a:r>
            <a:r>
              <a:rPr lang="fr-FR" sz="2200" b="1" dirty="0">
                <a:latin typeface="+mn-lt"/>
              </a:rPr>
              <a:t> donc le maître de la moisson d’envoyer des ouvriers dans sa moisson </a:t>
            </a:r>
            <a:r>
              <a:rPr lang="fr-FR" sz="2200" b="1" dirty="0"/>
              <a:t>». </a:t>
            </a:r>
            <a:r>
              <a:rPr lang="fr-F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 </a:t>
            </a:r>
            <a:r>
              <a:rPr lang="fr-FR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fr-F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v2:</a:t>
            </a:r>
            <a:br>
              <a:rPr lang="fr-F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100" b="1" dirty="0"/>
            </a:br>
            <a:endParaRPr lang="fr-FR" sz="2100" b="1" dirty="0">
              <a:latin typeface="Arial Black" panose="020B0A040201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707D7E6-0585-4FFC-928A-03C2948175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1097" y="2623089"/>
            <a:ext cx="2400299" cy="297030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Résultat d’images pour image entraide solidarité">
            <a:extLst>
              <a:ext uri="{FF2B5EF4-FFF2-40B4-BE49-F238E27FC236}">
                <a16:creationId xmlns:a16="http://schemas.microsoft.com/office/drawing/2014/main" id="{06FCFBE3-6174-4C7F-A3BE-376EA8132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18" y="1938661"/>
            <a:ext cx="2135318" cy="208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69F73D9-0743-4A85-B47A-DA0FEB690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643" y="1987242"/>
            <a:ext cx="3730581" cy="260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Dropbox\Dropbox\GEDEONS INTERNATIONAL PLL PERSO\FORMATION\BANQUET PASTEURS\Contenu\clips repas pasteurs reims\Colombia EAP-John Hays 2.jpg">
            <a:extLst>
              <a:ext uri="{FF2B5EF4-FFF2-40B4-BE49-F238E27FC236}">
                <a16:creationId xmlns:a16="http://schemas.microsoft.com/office/drawing/2014/main" id="{60899083-0612-1DFD-9778-A915110F8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9" y="4050578"/>
            <a:ext cx="3766454" cy="249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39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81350" y="2455071"/>
            <a:ext cx="5829300" cy="1513991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FR" sz="232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Combattant  ensemble -ou  côte à côte, au coude à coude-  pour la foi de l’évangile »</a:t>
            </a:r>
            <a:br>
              <a:rPr lang="fr-FR" sz="232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32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fr-FR" sz="2325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Philippiens</a:t>
            </a:r>
            <a:r>
              <a:rPr lang="fr-FR" sz="232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1,27)</a:t>
            </a:r>
            <a:br>
              <a:rPr lang="fr-FR" sz="232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sz="2325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85592" y="3760237"/>
            <a:ext cx="5658145" cy="1344773"/>
          </a:xfrm>
        </p:spPr>
        <p:txBody>
          <a:bodyPr>
            <a:normAutofit fontScale="55000" lnSpcReduction="20000"/>
          </a:bodyPr>
          <a:lstStyle/>
          <a:p>
            <a:endParaRPr lang="fr-FR" sz="27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6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Merci pour votre aide</a:t>
            </a:r>
          </a:p>
          <a:p>
            <a:r>
              <a:rPr lang="fr-FR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 </a:t>
            </a:r>
            <a:endParaRPr lang="fr-FR" sz="6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fr-FR" sz="27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8" descr="C:\Mes Documents\Patrice\GEDEONS\EODI Site InternetGédéon\site internet gédéons églises\logo ged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10" y="719954"/>
            <a:ext cx="1495639" cy="1513991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E03254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912" y="636140"/>
            <a:ext cx="1882178" cy="168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34" y="636141"/>
            <a:ext cx="2571711" cy="187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:\Dropbox\Dropbox\GEDEONS INTERNATIONAL PLL PERSO\FORMATION\BANQUET PASTEURS\Contenu\REPAS PASTEURS REIMS 19 2 18\clips repas pasteurs reims\téléchargement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469" y="5339132"/>
            <a:ext cx="1218704" cy="121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247" y="3429000"/>
            <a:ext cx="1577633" cy="24843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88964" y="4198776"/>
            <a:ext cx="1966576" cy="1805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72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71E295-0670-CBB5-5DC0-F471039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5671"/>
            <a:ext cx="10515600" cy="348792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002060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 groupe des Gédéons de Lens: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1322FA-1CFA-7173-CD09-C8C51BCE8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43000"/>
            <a:ext cx="5157787" cy="1522331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002060"/>
                </a:solidFill>
              </a:rPr>
              <a:t>Une  zone de 1,156 M d’habitants : </a:t>
            </a:r>
          </a:p>
          <a:p>
            <a:r>
              <a:rPr lang="fr-FR" sz="3200" dirty="0">
                <a:solidFill>
                  <a:srgbClr val="002060"/>
                </a:solidFill>
              </a:rPr>
              <a:t>4 arrondissements : Lens, Béthune, Arras, Douai</a:t>
            </a:r>
            <a:endParaRPr lang="fr-FR" sz="32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6202757-E1D7-BAA3-4F5F-8BDA0A74D1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81" y="2665331"/>
            <a:ext cx="4282329" cy="3684588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703936-D858-953B-267B-4CB8AFB116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44718"/>
            <a:ext cx="5183188" cy="1760357"/>
          </a:xfrm>
        </p:spPr>
        <p:txBody>
          <a:bodyPr>
            <a:noAutofit/>
          </a:bodyPr>
          <a:lstStyle/>
          <a:p>
            <a:r>
              <a:rPr lang="fr-FR" sz="3200" b="1" dirty="0"/>
              <a:t>100 000 NT   offerts par le groupe de Lens, avec votre aide, en 20 années d’existence: 2004-2024</a:t>
            </a:r>
            <a:endParaRPr lang="fr-FR" sz="32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13009F6-559D-13C0-ACE1-3D70BA2964B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962" y="2665331"/>
            <a:ext cx="351842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533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1EBF6D2-5A9B-5065-9D87-39E14BC47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B050"/>
                </a:solidFill>
              </a:rPr>
              <a:t>OSA YONNE </a:t>
            </a:r>
            <a:r>
              <a:rPr lang="fr-FR" dirty="0"/>
              <a:t>( </a:t>
            </a:r>
            <a:r>
              <a:rPr lang="fr-FR" b="1" dirty="0">
                <a:solidFill>
                  <a:srgbClr val="00B050"/>
                </a:solidFill>
              </a:rPr>
              <a:t>330 000 habitants- Mars 2025</a:t>
            </a:r>
            <a:r>
              <a:rPr lang="fr-FR" dirty="0"/>
              <a:t>)-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5FC788A-E6D7-40C4-E083-655ABC5C8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614" y="1341784"/>
            <a:ext cx="5157787" cy="1073426"/>
          </a:xfrm>
        </p:spPr>
        <p:txBody>
          <a:bodyPr>
            <a:noAutofit/>
          </a:bodyPr>
          <a:lstStyle/>
          <a:p>
            <a:r>
              <a:rPr lang="fr-FR" sz="3200" dirty="0"/>
              <a:t>OSA YONNE : 330 OOO habitants 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5BFD51B2-4BE3-4A67-8CF1-447F52AF9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1783"/>
            <a:ext cx="5183188" cy="1073426"/>
          </a:xfrm>
        </p:spPr>
        <p:txBody>
          <a:bodyPr>
            <a:normAutofit fontScale="47500" lnSpcReduction="20000"/>
          </a:bodyPr>
          <a:lstStyle/>
          <a:p>
            <a:endParaRPr lang="fr-FR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45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4630 NT acceptés et placés au total</a:t>
            </a:r>
            <a:r>
              <a:rPr lang="fr-FR" sz="45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fr-FR" sz="45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en 3 jours dans tous nos secteurs</a:t>
            </a:r>
          </a:p>
          <a:p>
            <a:endParaRPr lang="fr-FR" dirty="0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31828F41-159E-FE99-CC69-29FFA606BBB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fr-FR" sz="3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BILAN </a:t>
            </a:r>
            <a:r>
              <a:rPr lang="fr-F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NT 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2357 NT aux étudiants et lycéens .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fr-FR" sz="2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661 NT au personnel médical (Cabinets médicaux, pharmacies, EHPAD, écoles d’infirmières</a:t>
            </a:r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2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431 NT Gros caractères dans les EHPAD et les salles d’attente cabinets médic</a:t>
            </a:r>
            <a:r>
              <a:rPr lang="fr-FR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aux </a:t>
            </a:r>
            <a:endParaRPr lang="fr-FR" sz="28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 typeface="Symbol" panose="05050102010706020507" pitchFamily="18" charset="2"/>
              <a:buChar char="·"/>
            </a:pPr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332 Bibles hôtels et gites  (Tris et quadrilingues) 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fr-FR" sz="2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201 NT « camouflage » aux gendarmes </a:t>
            </a:r>
            <a:r>
              <a:rPr lang="fr-FR" sz="2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 et </a:t>
            </a:r>
            <a:r>
              <a:rPr lang="fr-FR" sz="2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156 NT bleus aux pompiers et gendarmes </a:t>
            </a:r>
          </a:p>
          <a:p>
            <a:pPr marL="0" indent="0">
              <a:buNone/>
            </a:pPr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</a:t>
            </a:r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409 Nouveaux Testaments de Témoignage Personnel ; </a:t>
            </a:r>
          </a:p>
          <a:p>
            <a:pPr>
              <a:buNone/>
            </a:pPr>
            <a:endParaRPr lang="fr-FR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None/>
            </a:pP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None/>
            </a:pP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None/>
            </a:pP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dirty="0"/>
          </a:p>
        </p:txBody>
      </p:sp>
      <p:pic>
        <p:nvPicPr>
          <p:cNvPr id="14" name="Espace réservé du contenu 4">
            <a:extLst>
              <a:ext uri="{FF2B5EF4-FFF2-40B4-BE49-F238E27FC236}">
                <a16:creationId xmlns:a16="http://schemas.microsoft.com/office/drawing/2014/main" id="{8FAC45B0-6185-E752-95B3-A25F2B8868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65" y="2505075"/>
            <a:ext cx="3505579" cy="3684588"/>
          </a:xfrm>
        </p:spPr>
      </p:pic>
    </p:spTree>
    <p:extLst>
      <p:ext uri="{BB962C8B-B14F-4D97-AF65-F5344CB8AC3E}">
        <p14:creationId xmlns:p14="http://schemas.microsoft.com/office/powerpoint/2010/main" val="294174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10F82-5046-3B47-7BAD-B9C95193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32413"/>
          </a:xfrm>
        </p:spPr>
        <p:txBody>
          <a:bodyPr>
            <a:normAutofit fontScale="90000"/>
          </a:bodyPr>
          <a:lstStyle/>
          <a:p>
            <a:r>
              <a:rPr lang="fr-FR" dirty="0"/>
              <a:t> </a:t>
            </a:r>
            <a:r>
              <a:rPr lang="fr-FR" b="1" dirty="0">
                <a:solidFill>
                  <a:srgbClr val="0070C0"/>
                </a:solidFill>
              </a:rPr>
              <a:t>OSA MONACO ( fin avril 2025):la conquête du Rocher! Le rôle de la prière persévérante!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96D8AE-5DCF-FC6B-8D2F-3D5F78CF1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31843"/>
            <a:ext cx="5157787" cy="1087238"/>
          </a:xfrm>
        </p:spPr>
        <p:txBody>
          <a:bodyPr>
            <a:normAutofit fontScale="85000" lnSpcReduction="20000"/>
          </a:bodyPr>
          <a:lstStyle/>
          <a:p>
            <a:endParaRPr lang="fr-F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Psaume 78 :16 </a:t>
            </a:r>
            <a:r>
              <a:rPr lang="fr-FR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 </a:t>
            </a:r>
            <a:r>
              <a:rPr lang="fr-FR" b="1" i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rocher</a:t>
            </a:r>
            <a:r>
              <a:rPr lang="fr-FR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fit jaillir des sources, Et couler des eaux comme des fleuves » .</a:t>
            </a:r>
            <a:endParaRPr lang="fr-F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100AD5-6462-45D3-9B12-382254955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31843"/>
            <a:ext cx="5183188" cy="1173232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 </a:t>
            </a:r>
            <a:r>
              <a:rPr lang="fr-FR" sz="3200" dirty="0"/>
              <a:t>944 NT en un jour et demi, hors secteur scolaire.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597E0A9-83DE-3349-2B48-D4F9CE128A2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17" y="2690907"/>
            <a:ext cx="2494195" cy="332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F2452C-ADEF-1DCE-A56A-E3310ADFFA49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54" y="2539379"/>
            <a:ext cx="2600325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OP 50 des meilleures photos de voyage Monaco-Ville (le Rocher)">
            <a:extLst>
              <a:ext uri="{FF2B5EF4-FFF2-40B4-BE49-F238E27FC236}">
                <a16:creationId xmlns:a16="http://schemas.microsoft.com/office/drawing/2014/main" id="{39D392E6-F6CA-749F-546B-DA33E502D0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164558"/>
            <a:ext cx="4799050" cy="279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CDA44F-4950-4F01-E731-FD247A7B20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53" y="5178433"/>
            <a:ext cx="2177592" cy="14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7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A78864-E1AE-B8C3-1013-5F6ECC2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</a:t>
            </a:r>
            <a:r>
              <a:rPr lang="fr-FR" b="1" dirty="0"/>
              <a:t>Et  de la volonté d’y aller</a:t>
            </a:r>
            <a:r>
              <a:rPr lang="fr-FR" dirty="0"/>
              <a:t>! Dans les maisons de retraite de Lille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0442A5E-AC54-F5DA-4066-812F3C6108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753"/>
            <a:ext cx="5181600" cy="3885082"/>
          </a:xfr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CD7E511-3BCB-BD98-3D4A-5105246C5E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22" y="2244513"/>
            <a:ext cx="5604389" cy="2651576"/>
          </a:xfrm>
        </p:spPr>
      </p:pic>
    </p:spTree>
    <p:extLst>
      <p:ext uri="{BB962C8B-B14F-4D97-AF65-F5344CB8AC3E}">
        <p14:creationId xmlns:p14="http://schemas.microsoft.com/office/powerpoint/2010/main" val="221223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AAEA869-98DD-346C-444C-AC3A18E7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Enseignement privé:  présentation et témoignage dans les classes de catéchèse sur Nîmes: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des cœurs assoiffés et prêts à recevoir!!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8FCF62F-6A3D-B0A7-D7D0-27B91D18B3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527" y="2066989"/>
            <a:ext cx="5901180" cy="442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962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Amener  des  âmes à Christ par le témoignage personnel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avec le plan du salut à la fin du NT . 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Saisir les opportunités!</a:t>
            </a:r>
          </a:p>
        </p:txBody>
      </p:sp>
      <p:pic>
        <p:nvPicPr>
          <p:cNvPr id="14" name="Picture 2" descr="D:\Dropbox\Dropbox\GEDEONS INTERNATIONAL PLL PERSO\FORMATION\BANQUET PASTEURS\Contenu\clips repas pasteurs reims\Colombia EAP-John Hays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6" y="2177529"/>
            <a:ext cx="4902807" cy="32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ropbox\Dropbox\GEDEONS INTERNATIONAL PLL PERSO\FORMATION\BANQUET PASTEURS\Contenu\clips repas pasteurs reims\plan salut very goo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75" y="1709376"/>
            <a:ext cx="5482312" cy="387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0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413AFC-2C87-5563-8358-72BCFE8D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 </a:t>
            </a:r>
            <a:r>
              <a:rPr lang="fr-FR" b="1" dirty="0">
                <a:highlight>
                  <a:srgbClr val="FFFF00"/>
                </a:highlight>
              </a:rPr>
              <a:t>Des piqures de rappel parfois en milieu chrétien! Dieu  cherche et cerne  aussi certaines personnes!</a:t>
            </a:r>
          </a:p>
        </p:txBody>
      </p:sp>
      <p:pic>
        <p:nvPicPr>
          <p:cNvPr id="18" name="Espace réservé du contenu 17">
            <a:extLst>
              <a:ext uri="{FF2B5EF4-FFF2-40B4-BE49-F238E27FC236}">
                <a16:creationId xmlns:a16="http://schemas.microsoft.com/office/drawing/2014/main" id="{B3833E31-4400-3763-FA03-C536AAAA72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54" y="1825625"/>
            <a:ext cx="2900892" cy="4351338"/>
          </a:xfr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2A8A31DB-61A0-C558-2134-557AD0D166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 Geneviève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6D05CE-47C2-36CE-823D-8EAD60DF6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994" y="2328421"/>
            <a:ext cx="2466285" cy="39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8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44E86-0042-F7D7-22CB-2A1D73A4C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b="1" dirty="0">
                <a:highlight>
                  <a:srgbClr val="FFFF00"/>
                </a:highlight>
              </a:rPr>
              <a:t>Une famille  musulmane bouleversée!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5FAD6F-208E-1CA3-B1B2-53EDC972FA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1.</a:t>
            </a:r>
            <a:r>
              <a:rPr lang="fr-FR" dirty="0">
                <a:highlight>
                  <a:srgbClr val="FFFF00"/>
                </a:highlight>
              </a:rPr>
              <a:t>La fille aînée d’abord</a:t>
            </a:r>
            <a:r>
              <a:rPr lang="fr-FR" dirty="0"/>
              <a:t>: un NT reçu à la sortie d’un lycée de Dijon, qui épouse un chrétien.  Un cœur brisé restauré!</a:t>
            </a:r>
          </a:p>
          <a:p>
            <a:r>
              <a:rPr lang="fr-FR" dirty="0"/>
              <a:t>2.</a:t>
            </a:r>
            <a:r>
              <a:rPr lang="fr-FR" dirty="0">
                <a:highlight>
                  <a:srgbClr val="FFFF00"/>
                </a:highlight>
              </a:rPr>
              <a:t>Puis un fils</a:t>
            </a:r>
            <a:r>
              <a:rPr lang="fr-FR" dirty="0"/>
              <a:t>, délivré de la drogue et de l’alcool, qui aujourd’hui a un ministère de témoignage auprès des musulmans.</a:t>
            </a:r>
          </a:p>
          <a:p>
            <a:r>
              <a:rPr lang="fr-FR" dirty="0"/>
              <a:t>3.</a:t>
            </a:r>
            <a:r>
              <a:rPr lang="fr-FR" dirty="0">
                <a:highlight>
                  <a:srgbClr val="FFFF00"/>
                </a:highlight>
              </a:rPr>
              <a:t>Puis la mère</a:t>
            </a:r>
            <a:r>
              <a:rPr lang="fr-FR" dirty="0"/>
              <a:t>, délivrée de sa dépression , de ses médicaments et de ses tendances suicidaires.</a:t>
            </a:r>
          </a:p>
          <a:p>
            <a:r>
              <a:rPr lang="fr-FR" dirty="0"/>
              <a:t>4 et 5.Puis </a:t>
            </a:r>
            <a:r>
              <a:rPr lang="fr-FR" dirty="0">
                <a:highlight>
                  <a:srgbClr val="FFFF00"/>
                </a:highlight>
              </a:rPr>
              <a:t>un autre fils et son épouse</a:t>
            </a:r>
          </a:p>
          <a:p>
            <a:r>
              <a:rPr lang="fr-FR" dirty="0"/>
              <a:t>6.Puis </a:t>
            </a:r>
            <a:r>
              <a:rPr lang="fr-FR" b="1" dirty="0">
                <a:highlight>
                  <a:srgbClr val="FFFF00"/>
                </a:highlight>
              </a:rPr>
              <a:t>Nadia</a:t>
            </a:r>
            <a:r>
              <a:rPr lang="fr-FR" b="1" dirty="0"/>
              <a:t>,</a:t>
            </a:r>
            <a:r>
              <a:rPr lang="fr-FR" dirty="0"/>
              <a:t> une autre fille, qui a raconté ce témoignage.</a:t>
            </a:r>
          </a:p>
          <a:p>
            <a:r>
              <a:rPr lang="fr-FR" dirty="0"/>
              <a:t>7. </a:t>
            </a:r>
            <a:r>
              <a:rPr lang="fr-FR" dirty="0">
                <a:highlight>
                  <a:srgbClr val="FFFF00"/>
                </a:highlight>
              </a:rPr>
              <a:t>la sœur de la mère</a:t>
            </a:r>
            <a:r>
              <a:rPr lang="fr-FR" dirty="0"/>
              <a:t>, sur son lit de mort</a:t>
            </a:r>
          </a:p>
          <a:p>
            <a:r>
              <a:rPr lang="fr-FR" dirty="0"/>
              <a:t>8.?? </a:t>
            </a:r>
            <a:r>
              <a:rPr lang="fr-FR" i="1" dirty="0"/>
              <a:t>Et un père  violent qui s’approche doucement du Seigneur …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12E3488-4953-F3C7-147D-A5F6112A9C6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167" y="1811143"/>
            <a:ext cx="2045044" cy="323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D7BDE83-0FFA-A3AF-B496-5F133131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63" y="-186341"/>
            <a:ext cx="307929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D5C84FC-821D-265C-8247-604D5062E6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32509" cy="3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C5CC24F-0AD8-896E-340C-36C75E996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06" y="2621972"/>
            <a:ext cx="2671358" cy="35549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FEBAA2F-2F09-01DA-4D70-8EB4289E8CAD}"/>
                  </a:ext>
                </a:extLst>
              </p14:cNvPr>
              <p14:cNvContentPartPr/>
              <p14:nvPr/>
            </p14:nvContentPartPr>
            <p14:xfrm>
              <a:off x="10265858" y="3183120"/>
              <a:ext cx="540360" cy="17460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FEBAA2F-2F09-01DA-4D70-8EB4289E8C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57218" y="3129480"/>
                <a:ext cx="55800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6BE92272-68F3-B893-668D-751B3BBDD11C}"/>
                  </a:ext>
                </a:extLst>
              </p14:cNvPr>
              <p14:cNvContentPartPr/>
              <p14:nvPr/>
            </p14:nvContentPartPr>
            <p14:xfrm>
              <a:off x="10243178" y="3283200"/>
              <a:ext cx="508320" cy="8388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6BE92272-68F3-B893-668D-751B3BBDD11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34178" y="3229560"/>
                <a:ext cx="52596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956B1AF7-1D3C-DA42-2F7F-41B1C2F68CDE}"/>
                  </a:ext>
                </a:extLst>
              </p14:cNvPr>
              <p14:cNvContentPartPr/>
              <p14:nvPr/>
            </p14:nvContentPartPr>
            <p14:xfrm>
              <a:off x="10324538" y="3241800"/>
              <a:ext cx="617760" cy="15048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956B1AF7-1D3C-DA42-2F7F-41B1C2F68CD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15538" y="3187800"/>
                <a:ext cx="635400" cy="25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e 20">
            <a:extLst>
              <a:ext uri="{FF2B5EF4-FFF2-40B4-BE49-F238E27FC236}">
                <a16:creationId xmlns:a16="http://schemas.microsoft.com/office/drawing/2014/main" id="{B8ED3D25-1FF1-FCF5-C7A6-2C9CFA9C6233}"/>
              </a:ext>
            </a:extLst>
          </p:cNvPr>
          <p:cNvGrpSpPr/>
          <p:nvPr/>
        </p:nvGrpSpPr>
        <p:grpSpPr>
          <a:xfrm>
            <a:off x="10532258" y="3283200"/>
            <a:ext cx="216360" cy="75600"/>
            <a:chOff x="10532258" y="3283200"/>
            <a:chExt cx="216360" cy="756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5" name="Encre 14">
                  <a:extLst>
                    <a:ext uri="{FF2B5EF4-FFF2-40B4-BE49-F238E27FC236}">
                      <a16:creationId xmlns:a16="http://schemas.microsoft.com/office/drawing/2014/main" id="{E587B3C2-C864-0F50-72FD-B866CC5DCE24}"/>
                    </a:ext>
                  </a:extLst>
                </p14:cNvPr>
                <p14:cNvContentPartPr/>
                <p14:nvPr/>
              </p14:nvContentPartPr>
              <p14:xfrm>
                <a:off x="10656458" y="3283200"/>
                <a:ext cx="360" cy="360"/>
              </p14:xfrm>
            </p:contentPart>
          </mc:Choice>
          <mc:Fallback xmlns="">
            <p:pic>
              <p:nvPicPr>
                <p:cNvPr id="15" name="Encre 14">
                  <a:extLst>
                    <a:ext uri="{FF2B5EF4-FFF2-40B4-BE49-F238E27FC236}">
                      <a16:creationId xmlns:a16="http://schemas.microsoft.com/office/drawing/2014/main" id="{E587B3C2-C864-0F50-72FD-B866CC5DCE2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47818" y="3229560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6" name="Encre 15">
                  <a:extLst>
                    <a:ext uri="{FF2B5EF4-FFF2-40B4-BE49-F238E27FC236}">
                      <a16:creationId xmlns:a16="http://schemas.microsoft.com/office/drawing/2014/main" id="{69BA6E07-9792-71B1-005C-887975CBB376}"/>
                    </a:ext>
                  </a:extLst>
                </p14:cNvPr>
                <p14:cNvContentPartPr/>
                <p14:nvPr/>
              </p14:nvContentPartPr>
              <p14:xfrm>
                <a:off x="10748258" y="3358440"/>
                <a:ext cx="360" cy="360"/>
              </p14:xfrm>
            </p:contentPart>
          </mc:Choice>
          <mc:Fallback xmlns=""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69BA6E07-9792-71B1-005C-887975CBB37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739258" y="3304440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0F116FB5-1526-2D69-1354-BC5291890A33}"/>
                    </a:ext>
                  </a:extLst>
                </p14:cNvPr>
                <p14:cNvContentPartPr/>
                <p14:nvPr/>
              </p14:nvContentPartPr>
              <p14:xfrm>
                <a:off x="10731698" y="3358440"/>
                <a:ext cx="36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0F116FB5-1526-2D69-1354-BC5291890A3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22698" y="3304440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8A657601-8411-81BD-CDBE-53FB8B37F8F7}"/>
                    </a:ext>
                  </a:extLst>
                </p14:cNvPr>
                <p14:cNvContentPartPr/>
                <p14:nvPr/>
              </p14:nvContentPartPr>
              <p14:xfrm>
                <a:off x="10532258" y="3291480"/>
                <a:ext cx="360" cy="36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8A657601-8411-81BD-CDBE-53FB8B37F8F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523258" y="3237840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id="{34126E96-7905-277C-2896-FFF489D2115C}"/>
                    </a:ext>
                  </a:extLst>
                </p14:cNvPr>
                <p14:cNvContentPartPr/>
                <p14:nvPr/>
              </p14:nvContentPartPr>
              <p14:xfrm>
                <a:off x="10532258" y="3291480"/>
                <a:ext cx="360" cy="360"/>
              </p14:xfrm>
            </p:contentPart>
          </mc:Choice>
          <mc:Fallback xmlns=""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34126E96-7905-277C-2896-FFF489D2115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523258" y="3237840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A6CB538-E9A3-1E77-D829-8735E8AC786C}"/>
              </a:ext>
            </a:extLst>
          </p:cNvPr>
          <p:cNvSpPr/>
          <p:nvPr/>
        </p:nvSpPr>
        <p:spPr>
          <a:xfrm>
            <a:off x="10243178" y="3054175"/>
            <a:ext cx="699120" cy="3165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202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982</Words>
  <Application>Microsoft Office PowerPoint</Application>
  <PresentationFormat>Grand écran</PresentationFormat>
  <Paragraphs>70</Paragraphs>
  <Slides>19</Slides>
  <Notes>0</Notes>
  <HiddenSlides>2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IBM Plex Sans</vt:lpstr>
      <vt:lpstr>Symbol</vt:lpstr>
      <vt:lpstr>Thème Office</vt:lpstr>
      <vt:lpstr> Place  de la Comédie à Montpellier: du désespoir à la délivrance  pour Myriam!</vt:lpstr>
      <vt:lpstr>Le groupe des Gédéons de Lens:</vt:lpstr>
      <vt:lpstr>OSA YONNE ( 330 000 habitants- Mars 2025)-</vt:lpstr>
      <vt:lpstr> OSA MONACO ( fin avril 2025):la conquête du Rocher! Le rôle de la prière persévérante!</vt:lpstr>
      <vt:lpstr>  Et  de la volonté d’y aller! Dans les maisons de retraite de Lille </vt:lpstr>
      <vt:lpstr> Enseignement privé:  présentation et témoignage dans les classes de catéchèse sur Nîmes: des cœurs assoiffés et prêts à recevoir!!</vt:lpstr>
      <vt:lpstr> Amener  des  âmes à Christ par le témoignage personnel,  avec le plan du salut à la fin du NT . Saisir les opportunités!</vt:lpstr>
      <vt:lpstr> Des piqures de rappel parfois en milieu chrétien! Dieu  cherche et cerne  aussi certaines personnes!</vt:lpstr>
      <vt:lpstr> Une famille  musulmane bouleversée! </vt:lpstr>
      <vt:lpstr> Un soir de Noel, dans une chambre d’hôtel: des  vies changées, un suicide évité !</vt:lpstr>
      <vt:lpstr> Dieu m’a rejointe là où j’étais, dans une chambre d’hôtel à Paris! Marie-Hélène et son trilingue, version Louis Segond !</vt:lpstr>
      <vt:lpstr>   Etre là au moment où il faut être là !  Militaires en  Ukraine</vt:lpstr>
      <vt:lpstr>Etre là  au moment où il faut être là! Dans les heures les plus sombres de désespoir (1)…..</vt:lpstr>
      <vt:lpstr> </vt:lpstr>
      <vt:lpstr>  Vous pouvez nous aider  avant tout  par la prière:</vt:lpstr>
      <vt:lpstr>Partenaire de prière, en devenant «  ami des Gédéons »</vt:lpstr>
      <vt:lpstr>Nous aider aussi :</vt:lpstr>
      <vt:lpstr>Prions pour le renforcement du groupe Gédéons de  Lens  :  « qui enverrai-je et qui combattra pour moi ? » (Esaie ch  6, v 8)   «  La moisson est grande, mais il y a peu d’ouvriers. Priez donc le maître de la moisson d’envoyer des ouvriers dans sa moisson ». Luc ch 10 v2:  </vt:lpstr>
      <vt:lpstr>« Combattant  ensemble -ou  côte à côte, au coude à coude-  pour la foi de l’évangile » ( Philippiens 1,27)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Laurent</dc:creator>
  <cp:lastModifiedBy>Laurent</cp:lastModifiedBy>
  <cp:revision>18</cp:revision>
  <dcterms:created xsi:type="dcterms:W3CDTF">2025-05-14T13:10:51Z</dcterms:created>
  <dcterms:modified xsi:type="dcterms:W3CDTF">2025-05-18T06:38:19Z</dcterms:modified>
</cp:coreProperties>
</file>